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4" r:id="rId4"/>
    <p:sldId id="259" r:id="rId5"/>
    <p:sldId id="272" r:id="rId6"/>
    <p:sldId id="27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397" autoAdjust="0"/>
    <p:restoredTop sz="94660"/>
  </p:normalViewPr>
  <p:slideViewPr>
    <p:cSldViewPr>
      <p:cViewPr varScale="1">
        <p:scale>
          <a:sx n="68" d="100"/>
          <a:sy n="68" d="100"/>
        </p:scale>
        <p:origin x="-141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97DC-8AD2-4A8E-BFA1-93EF989E8565}" type="datetimeFigureOut">
              <a:rPr lang="ru-RU" smtClean="0"/>
              <a:pPr/>
              <a:t>20.09.2015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96F87-0F6A-4FEC-AE54-0A7673E88C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97DC-8AD2-4A8E-BFA1-93EF989E8565}" type="datetimeFigureOut">
              <a:rPr lang="ru-RU" smtClean="0"/>
              <a:pPr/>
              <a:t>20.09.2015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96F87-0F6A-4FEC-AE54-0A7673E88C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97DC-8AD2-4A8E-BFA1-93EF989E8565}" type="datetimeFigureOut">
              <a:rPr lang="ru-RU" smtClean="0"/>
              <a:pPr/>
              <a:t>20.09.2015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96F87-0F6A-4FEC-AE54-0A7673E88C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97DC-8AD2-4A8E-BFA1-93EF989E8565}" type="datetimeFigureOut">
              <a:rPr lang="ru-RU" smtClean="0"/>
              <a:pPr/>
              <a:t>20.09.2015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96F87-0F6A-4FEC-AE54-0A7673E88C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97DC-8AD2-4A8E-BFA1-93EF989E8565}" type="datetimeFigureOut">
              <a:rPr lang="ru-RU" smtClean="0"/>
              <a:pPr/>
              <a:t>20.09.2015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96F87-0F6A-4FEC-AE54-0A7673E88C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97DC-8AD2-4A8E-BFA1-93EF989E8565}" type="datetimeFigureOut">
              <a:rPr lang="ru-RU" smtClean="0"/>
              <a:pPr/>
              <a:t>20.09.2015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96F87-0F6A-4FEC-AE54-0A7673E88C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97DC-8AD2-4A8E-BFA1-93EF989E8565}" type="datetimeFigureOut">
              <a:rPr lang="ru-RU" smtClean="0"/>
              <a:pPr/>
              <a:t>20.09.2015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96F87-0F6A-4FEC-AE54-0A7673E88C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97DC-8AD2-4A8E-BFA1-93EF989E8565}" type="datetimeFigureOut">
              <a:rPr lang="ru-RU" smtClean="0"/>
              <a:pPr/>
              <a:t>20.09.2015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96F87-0F6A-4FEC-AE54-0A7673E88C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97DC-8AD2-4A8E-BFA1-93EF989E8565}" type="datetimeFigureOut">
              <a:rPr lang="ru-RU" smtClean="0"/>
              <a:pPr/>
              <a:t>20.09.2015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96F87-0F6A-4FEC-AE54-0A7673E88C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97DC-8AD2-4A8E-BFA1-93EF989E8565}" type="datetimeFigureOut">
              <a:rPr lang="ru-RU" smtClean="0"/>
              <a:pPr/>
              <a:t>20.09.2015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96F87-0F6A-4FEC-AE54-0A7673E88C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97DC-8AD2-4A8E-BFA1-93EF989E8565}" type="datetimeFigureOut">
              <a:rPr lang="ru-RU" smtClean="0"/>
              <a:pPr/>
              <a:t>20.09.2015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96F87-0F6A-4FEC-AE54-0A7673E88C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997DC-8AD2-4A8E-BFA1-93EF989E8565}" type="datetimeFigureOut">
              <a:rPr lang="ru-RU" smtClean="0"/>
              <a:pPr/>
              <a:t>20.09.2015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96F87-0F6A-4FEC-AE54-0A7673E88C7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nigafund.ru/authors/28827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nigafund.ru/authors/28827" TargetMode="External"/><Relationship Id="rId2" Type="http://schemas.openxmlformats.org/officeDocument/2006/relationships/hyperlink" Target="http://www.knigafund.ru/authors/2856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uchu2006.narod.ru/sozrab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916832"/>
            <a:ext cx="7772400" cy="2592288"/>
          </a:xfrm>
        </p:spPr>
        <p:txBody>
          <a:bodyPr>
            <a:noAutofit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kk-KZ" b="1" dirty="0" smtClean="0"/>
              <a:t> «</a:t>
            </a:r>
            <a:r>
              <a:rPr lang="en-US" b="1" dirty="0" smtClean="0"/>
              <a:t> </a:t>
            </a:r>
            <a:r>
              <a:rPr lang="kk-KZ" b="1" dirty="0" smtClean="0"/>
              <a:t>Әлеуметтік </a:t>
            </a:r>
            <a:r>
              <a:rPr lang="kk-KZ" b="1" dirty="0" smtClean="0"/>
              <a:t>жұмыста  зерттеу  әдістері» </a:t>
            </a:r>
            <a:r>
              <a:rPr lang="kk-KZ" b="1" dirty="0" smtClean="0"/>
              <a:t/>
            </a:r>
            <a:br>
              <a:rPr lang="kk-KZ" b="1" dirty="0" smtClean="0"/>
            </a:br>
            <a:r>
              <a:rPr lang="kk-KZ" b="1" dirty="0" smtClean="0"/>
              <a:t>пәні бойынша </a:t>
            </a:r>
            <a:r>
              <a:rPr lang="ru-RU" b="1" dirty="0" err="1" smtClean="0"/>
              <a:t>Midterm</a:t>
            </a:r>
            <a:r>
              <a:rPr lang="ru-RU" b="1" dirty="0" smtClean="0"/>
              <a:t> </a:t>
            </a:r>
            <a:r>
              <a:rPr lang="ru-RU" b="1" dirty="0" err="1" smtClean="0"/>
              <a:t>Exam</a:t>
            </a:r>
            <a:r>
              <a:rPr lang="ru-RU" b="1" dirty="0" smtClean="0"/>
              <a:t> </a:t>
            </a:r>
            <a:r>
              <a:rPr lang="kk-KZ" b="1" dirty="0" smtClean="0"/>
              <a:t>бағдарламасы 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08104" y="4653136"/>
            <a:ext cx="3200400" cy="1008112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ru-RU" sz="2000" b="1" dirty="0" err="1" smtClean="0">
                <a:solidFill>
                  <a:schemeClr val="tx1"/>
                </a:solidFill>
              </a:rPr>
              <a:t>Дайындаған: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</a:p>
          <a:p>
            <a:pPr algn="r"/>
            <a:r>
              <a:rPr lang="ru-RU" sz="2000" b="1" dirty="0" err="1" smtClean="0">
                <a:solidFill>
                  <a:schemeClr val="tx1"/>
                </a:solidFill>
              </a:rPr>
              <a:t>Соц.ғыл.канд.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</a:rPr>
              <a:t>аға оқыт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</a:p>
          <a:p>
            <a:pPr algn="r"/>
            <a:r>
              <a:rPr lang="kk-KZ" sz="2000" b="1" dirty="0" smtClean="0">
                <a:solidFill>
                  <a:schemeClr val="tx1"/>
                </a:solidFill>
              </a:rPr>
              <a:t>М</a:t>
            </a:r>
            <a:r>
              <a:rPr lang="kk-KZ" sz="2000" b="1" dirty="0" smtClean="0">
                <a:solidFill>
                  <a:schemeClr val="tx1"/>
                </a:solidFill>
              </a:rPr>
              <a:t>амытканов </a:t>
            </a:r>
            <a:r>
              <a:rPr lang="kk-KZ" sz="2000" b="1" dirty="0" smtClean="0">
                <a:solidFill>
                  <a:schemeClr val="tx1"/>
                </a:solidFill>
              </a:rPr>
              <a:t>Д</a:t>
            </a:r>
            <a:r>
              <a:rPr lang="kk-KZ" sz="2000" b="1" dirty="0" smtClean="0">
                <a:solidFill>
                  <a:schemeClr val="tx1"/>
                </a:solidFill>
              </a:rPr>
              <a:t>.К.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332656"/>
            <a:ext cx="75608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 smtClean="0"/>
              <a:t>Әл-Фараби атындағы Қазақ Ұлттық Университеті</a:t>
            </a:r>
            <a:endParaRPr lang="ru-RU" sz="2000" b="1" dirty="0" smtClean="0"/>
          </a:p>
          <a:p>
            <a:pPr algn="ctr"/>
            <a:r>
              <a:rPr lang="ru-RU" sz="2000" b="1" dirty="0" smtClean="0"/>
              <a:t>Философия </a:t>
            </a:r>
            <a:r>
              <a:rPr lang="ru-RU" sz="2000" b="1" dirty="0" err="1" smtClean="0"/>
              <a:t>және саясаттану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факультеті</a:t>
            </a:r>
            <a:endParaRPr lang="ru-RU" sz="2000" b="1" dirty="0" smtClean="0"/>
          </a:p>
          <a:p>
            <a:pPr algn="ctr"/>
            <a:r>
              <a:rPr lang="ru-RU" sz="2000" b="1" dirty="0" err="1" smtClean="0"/>
              <a:t>Әлеуметтану және әлеуметтік жұмыс кафедрасы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203848" y="5805264"/>
            <a:ext cx="3240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Алматы,  </a:t>
            </a:r>
            <a:r>
              <a:rPr lang="ru-RU" sz="2000" b="1" dirty="0" smtClean="0"/>
              <a:t>2015 </a:t>
            </a:r>
            <a:r>
              <a:rPr lang="ru-RU" sz="2000" b="1" dirty="0" smtClean="0"/>
              <a:t>ж.</a:t>
            </a:r>
            <a:endParaRPr lang="ru-RU" sz="2000" b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3600" b="1" dirty="0" smtClean="0"/>
              <a:t/>
            </a:r>
            <a:br>
              <a:rPr lang="kk-KZ" sz="3600" b="1" dirty="0" smtClean="0"/>
            </a:br>
            <a:r>
              <a:rPr lang="kk-KZ" sz="3600" b="1" dirty="0" smtClean="0"/>
              <a:t> «</a:t>
            </a:r>
            <a:r>
              <a:rPr lang="kk-KZ" sz="3200" b="1" dirty="0" smtClean="0"/>
              <a:t>Әлеуметтік жұмыстың әдістері мен технологиясы</a:t>
            </a:r>
            <a:r>
              <a:rPr lang="kk-KZ" sz="3600" b="1" dirty="0" smtClean="0"/>
              <a:t>» пәні бойынша </a:t>
            </a:r>
            <a:r>
              <a:rPr lang="ru-RU" sz="3600" b="1" dirty="0" err="1" smtClean="0"/>
              <a:t>Midterm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Exam</a:t>
            </a:r>
            <a:r>
              <a:rPr lang="ru-RU" sz="3600" b="1" dirty="0" smtClean="0"/>
              <a:t> </a:t>
            </a:r>
            <a:r>
              <a:rPr lang="kk-KZ" sz="3600" b="1" dirty="0" smtClean="0"/>
              <a:t>бағдарламасы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0000" lnSpcReduction="20000"/>
          </a:bodyPr>
          <a:lstStyle/>
          <a:p>
            <a:pPr marL="0" indent="269875">
              <a:buNone/>
            </a:pPr>
            <a:r>
              <a:rPr lang="kk-KZ" sz="4200" b="1" dirty="0" smtClean="0"/>
              <a:t>Өткізу формасы:</a:t>
            </a:r>
            <a:r>
              <a:rPr lang="ru-RU" sz="4200" b="1" dirty="0" smtClean="0"/>
              <a:t> «</a:t>
            </a:r>
            <a:r>
              <a:rPr lang="ru-RU" sz="4400" b="1" dirty="0" smtClean="0">
                <a:ea typeface="Calibri"/>
                <a:cs typeface="Times New Roman"/>
              </a:rPr>
              <a:t>(</a:t>
            </a:r>
            <a:r>
              <a:rPr lang="en-US" sz="4400" b="1" dirty="0" smtClean="0">
                <a:ea typeface="Calibri"/>
                <a:cs typeface="Times New Roman"/>
              </a:rPr>
              <a:t>Oral exam)</a:t>
            </a:r>
            <a:r>
              <a:rPr lang="ru-RU" sz="4200" b="1" dirty="0" smtClean="0"/>
              <a:t>» </a:t>
            </a:r>
            <a:r>
              <a:rPr lang="en-US" sz="4200" b="1" dirty="0" smtClean="0"/>
              <a:t>exam</a:t>
            </a:r>
            <a:endParaRPr lang="ru-RU" sz="4200" b="1" dirty="0" smtClean="0">
              <a:ea typeface="Calibri"/>
              <a:cs typeface="Times New Roman"/>
            </a:endParaRPr>
          </a:p>
          <a:p>
            <a:pPr marL="0" indent="269875">
              <a:buNone/>
            </a:pPr>
            <a:r>
              <a:rPr lang="kk-KZ" sz="4200" b="1" dirty="0" smtClean="0"/>
              <a:t>Тапсыру уақыты: </a:t>
            </a:r>
            <a:r>
              <a:rPr lang="kk-KZ" sz="4200" dirty="0"/>
              <a:t>8 </a:t>
            </a:r>
            <a:r>
              <a:rPr lang="kk-KZ" sz="4200" dirty="0" smtClean="0"/>
              <a:t>апта </a:t>
            </a:r>
            <a:endParaRPr lang="ru-RU" sz="4200" dirty="0"/>
          </a:p>
          <a:p>
            <a:pPr marL="0" indent="269875">
              <a:buNone/>
            </a:pPr>
            <a:r>
              <a:rPr lang="kk-KZ" sz="4200" b="1" dirty="0" smtClean="0"/>
              <a:t> Тақырып</a:t>
            </a:r>
            <a:r>
              <a:rPr lang="kk-KZ" sz="4200" dirty="0" smtClean="0"/>
              <a:t>: 1-7 аралығы</a:t>
            </a:r>
            <a:endParaRPr lang="ru-RU" sz="4200" dirty="0" smtClean="0"/>
          </a:p>
          <a:p>
            <a:pPr marL="0" indent="269875">
              <a:buNone/>
            </a:pPr>
            <a:r>
              <a:rPr lang="kk-KZ" sz="4200" b="1" dirty="0" smtClean="0"/>
              <a:t>Тапсырма: </a:t>
            </a:r>
            <a:r>
              <a:rPr lang="kk-KZ" sz="4200" dirty="0" smtClean="0"/>
              <a:t>оқытушы ауызша сұрақ қою арқылы емтихан алады</a:t>
            </a:r>
            <a:endParaRPr lang="ru-RU" sz="4200" u="sng" dirty="0" smtClean="0"/>
          </a:p>
          <a:p>
            <a:pPr lvl="0" algn="just">
              <a:buNone/>
            </a:pPr>
            <a:r>
              <a:rPr lang="kk-KZ" sz="4200" b="1" u="sng" dirty="0" smtClean="0"/>
              <a:t>Теориялық бөлімі:</a:t>
            </a:r>
            <a:r>
              <a:rPr lang="kk-KZ" sz="4200" b="1" dirty="0" smtClean="0"/>
              <a:t> </a:t>
            </a:r>
            <a:r>
              <a:rPr lang="kk-KZ" sz="3600" b="1" dirty="0" smtClean="0"/>
              <a:t>Әлеуметтік жұмыстың әдістері мен технологиясының мәні мен мазмұны</a:t>
            </a:r>
            <a:endParaRPr lang="ru-RU" sz="4200" dirty="0" smtClean="0"/>
          </a:p>
          <a:p>
            <a:pPr algn="just">
              <a:buNone/>
            </a:pPr>
            <a:r>
              <a:rPr lang="kk-KZ" sz="4200" b="1" u="sng" dirty="0" smtClean="0"/>
              <a:t> Емтиханды өткізу ерекшелігі</a:t>
            </a:r>
            <a:r>
              <a:rPr lang="kk-KZ" sz="4200" dirty="0" smtClean="0"/>
              <a:t>: Емтиханға дайындалу үшін тақырыптары беріледі, нақты сұрақтар емтиханда ғана беріледі. </a:t>
            </a:r>
            <a:endParaRPr lang="ru-RU" sz="4200" dirty="0"/>
          </a:p>
          <a:p>
            <a:pPr marL="0" indent="269875" algn="just">
              <a:buNone/>
            </a:pPr>
            <a:r>
              <a:rPr lang="kk-KZ" sz="4200" dirty="0"/>
              <a:t> </a:t>
            </a:r>
            <a:endParaRPr lang="ru-RU" sz="4200" dirty="0"/>
          </a:p>
          <a:p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Қосымша 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dirty="0" smtClean="0"/>
              <a:t>Тапсырманы орындауға ұсыныстар:</a:t>
            </a:r>
          </a:p>
          <a:p>
            <a:r>
              <a:rPr lang="kk-KZ" dirty="0" smtClean="0"/>
              <a:t>Холостова Е.В., </a:t>
            </a:r>
            <a:r>
              <a:rPr lang="ru-RU" dirty="0" smtClean="0">
                <a:hlinkClick r:id="rId2"/>
              </a:rPr>
              <a:t>Л.И. Кононова</a:t>
            </a:r>
            <a:r>
              <a:rPr lang="ru-RU" dirty="0" smtClean="0"/>
              <a:t>, </a:t>
            </a:r>
            <a:r>
              <a:rPr lang="ru-RU" dirty="0" err="1" smtClean="0"/>
              <a:t>П.Д.Павленок</a:t>
            </a:r>
            <a:r>
              <a:rPr lang="ru-RU" dirty="0" smtClean="0"/>
              <a:t> </a:t>
            </a:r>
            <a:r>
              <a:rPr lang="ru-RU" dirty="0" err="1" smtClean="0"/>
              <a:t>оқулықтарына шолу</a:t>
            </a:r>
            <a:r>
              <a:rPr lang="ru-RU" dirty="0" smtClean="0"/>
              <a:t> </a:t>
            </a:r>
            <a:r>
              <a:rPr lang="ru-RU" dirty="0" err="1" smtClean="0"/>
              <a:t>жасау</a:t>
            </a:r>
            <a:endParaRPr lang="ru-RU" dirty="0" smtClean="0"/>
          </a:p>
          <a:p>
            <a:r>
              <a:rPr lang="kk-KZ" dirty="0" smtClean="0"/>
              <a:t>Ауызша емтиханда оқытушының қойған сұрақтарына жауап беру 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800" b="1" dirty="0" smtClean="0"/>
              <a:t>Баға қою критерилері</a:t>
            </a:r>
            <a:endParaRPr lang="ru-RU" sz="2800" b="1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5907921"/>
              </p:ext>
            </p:extLst>
          </p:nvPr>
        </p:nvGraphicFramePr>
        <p:xfrm>
          <a:off x="395536" y="1124744"/>
          <a:ext cx="8363272" cy="41127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0584"/>
                <a:gridCol w="6192688"/>
              </a:tblGrid>
              <a:tr h="4606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Балл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Жауап мазмұны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130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90-100 </a:t>
                      </a:r>
                      <a:r>
                        <a:rPr lang="kk-KZ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балл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(өте</a:t>
                      </a:r>
                      <a:r>
                        <a:rPr lang="kk-KZ" sz="18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жақсы</a:t>
                      </a:r>
                      <a:r>
                        <a:rPr lang="kk-KZ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Қойылған 5 сұраққа толық жауап берілсе, материалды жеткізу</a:t>
                      </a:r>
                      <a:r>
                        <a:rPr lang="kk-KZ" sz="18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тілі үйлесімді және нақты болса, онда материалды жақсы меңгергенін көрсетеді</a:t>
                      </a:r>
                      <a:r>
                        <a:rPr lang="kk-KZ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130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75-89 </a:t>
                      </a:r>
                      <a:r>
                        <a:rPr lang="kk-KZ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(жақсы)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Жалпы берілген жауап жақсы, бірақ мәселенің маңызды</a:t>
                      </a:r>
                      <a:r>
                        <a:rPr lang="kk-KZ" sz="18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аспектілерін аша алмаған. </a:t>
                      </a:r>
                      <a:r>
                        <a:rPr lang="kk-KZ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Ауызша жауаптар</a:t>
                      </a:r>
                      <a:r>
                        <a:rPr lang="kk-KZ" sz="18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мен </a:t>
                      </a:r>
                      <a:r>
                        <a:rPr lang="kk-KZ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материалды түсіну 75%. 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130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50-74 </a:t>
                      </a:r>
                      <a:r>
                        <a:rPr lang="kk-KZ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(қанағаттанарлық)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Жалпы тапсырма орындалған:</a:t>
                      </a:r>
                      <a:r>
                        <a:rPr lang="kk-KZ" sz="18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сұрақтарға жауап берілді, ауызша жауаптар қысқа, оқытушының бағыттау көмегі қажет</a:t>
                      </a:r>
                      <a:r>
                        <a:rPr lang="kk-KZ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130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0-49 </a:t>
                      </a:r>
                      <a:r>
                        <a:rPr lang="kk-KZ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kk-KZ" sz="1800" kern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Қанақаттанарлықсыз )</a:t>
                      </a:r>
                      <a:endParaRPr lang="ru-RU" sz="1800" kern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Сұрақтарға мазмұнды</a:t>
                      </a:r>
                      <a:r>
                        <a:rPr lang="kk-KZ" sz="18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жауап берілмеді</a:t>
                      </a:r>
                      <a:r>
                        <a:rPr lang="kk-KZ" sz="18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немесе 50% төмен жеткізілді.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ru-RU" sz="2800" b="1" dirty="0" err="1" smtClean="0"/>
              <a:t>Емтиханда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қамтылатын тақырыптар:</a:t>
            </a:r>
            <a:r>
              <a:rPr lang="ru-RU" sz="2800" b="1" dirty="0" smtClean="0"/>
              <a:t> </a:t>
            </a:r>
            <a:br>
              <a:rPr lang="ru-RU" sz="2800" b="1" dirty="0" smtClean="0"/>
            </a:b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0726" y="836713"/>
            <a:ext cx="8229600" cy="4608512"/>
          </a:xfrm>
        </p:spPr>
        <p:txBody>
          <a:bodyPr>
            <a:normAutofit lnSpcReduction="10000"/>
          </a:bodyPr>
          <a:lstStyle/>
          <a:p>
            <a:r>
              <a:rPr lang="kk-KZ" sz="2400" dirty="0" smtClean="0"/>
              <a:t>Әлеуметтік жұмыстың технологиялары мен әдістерінің теориялық негіздері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/>
              <a:t>Әлеуметтік жұмыс практикасының технологиялық модельдері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/>
              <a:t>Әлеуметтік жұмыс әдістері, оның класификациясы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/>
              <a:t>Әлеуметтік жұмыстағы социологиялық, психологиялық, педагогикалық және әлеуметтік-экономикалық әдістер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/>
              <a:t>Әлеуметтік жұмыс технологиялары диагностика. Кеңес беру және әлеуметтік жұмыстағы делдалдық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/>
              <a:t>Әлеуметтік жұмыстағы адаптациялық пен реабилитация процестері және оларды жүзеге асыру  әдістері</a:t>
            </a:r>
            <a:r>
              <a:rPr lang="kk-KZ" sz="2400" b="1" dirty="0" smtClean="0"/>
              <a:t>;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400" dirty="0" smtClean="0"/>
              <a:t>Әлеуметтік терапия және оны жүзеге асырудың әдістері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85645310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490066"/>
          </a:xfrm>
        </p:spPr>
        <p:txBody>
          <a:bodyPr>
            <a:normAutofit fontScale="90000"/>
          </a:bodyPr>
          <a:lstStyle/>
          <a:p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Ұсынылатын әдебиеттер тізімі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sz="2400" dirty="0" smtClean="0"/>
              <a:t>Технологии социальной работы в различных сферах жизнедеятельности. Учебное пособие//</a:t>
            </a:r>
            <a:r>
              <a:rPr lang="ru-RU" sz="2400" dirty="0" err="1" smtClean="0"/>
              <a:t>Под.ред</a:t>
            </a:r>
            <a:r>
              <a:rPr lang="ru-RU" sz="2400" dirty="0" smtClean="0"/>
              <a:t>. </a:t>
            </a:r>
            <a:r>
              <a:rPr lang="ru-RU" sz="2400" dirty="0" err="1" smtClean="0"/>
              <a:t>П.Д.Павленка.-М</a:t>
            </a:r>
            <a:r>
              <a:rPr lang="ru-RU" sz="2400" dirty="0" smtClean="0"/>
              <a:t>.: ИНФРА-М,2010.</a:t>
            </a:r>
            <a:endParaRPr lang="en-US" sz="2400" dirty="0" smtClean="0"/>
          </a:p>
          <a:p>
            <a:pPr lvl="0"/>
            <a:r>
              <a:rPr lang="ru-RU" sz="2400" dirty="0" smtClean="0">
                <a:hlinkClick r:id="rId2"/>
              </a:rPr>
              <a:t>Е.И. </a:t>
            </a:r>
            <a:r>
              <a:rPr lang="ru-RU" sz="2400" dirty="0" err="1" smtClean="0">
                <a:hlinkClick r:id="rId2"/>
              </a:rPr>
              <a:t>Холостовой</a:t>
            </a:r>
            <a:r>
              <a:rPr lang="ru-RU" sz="2400" dirty="0" smtClean="0"/>
              <a:t>, </a:t>
            </a:r>
            <a:r>
              <a:rPr lang="ru-RU" sz="2400" dirty="0" smtClean="0">
                <a:hlinkClick r:id="rId3"/>
              </a:rPr>
              <a:t>Л.И. Кононова</a:t>
            </a:r>
            <a:r>
              <a:rPr lang="ru-RU" sz="2400" dirty="0" smtClean="0"/>
              <a:t>. Технология социальной работы: Учебник для бакалавров. Издательство: Дашков и К, 2013 г.-478 стр. </a:t>
            </a:r>
            <a:endParaRPr lang="en-US" sz="2400" dirty="0" smtClean="0"/>
          </a:p>
          <a:p>
            <a:pPr lvl="0"/>
            <a:r>
              <a:rPr lang="ru-RU" sz="2400" dirty="0" err="1" smtClean="0"/>
              <a:t>Абдирайымова</a:t>
            </a:r>
            <a:r>
              <a:rPr lang="ru-RU" sz="2400" dirty="0" smtClean="0"/>
              <a:t> Г.С. Ценностные ориентации современной молодежи / Научное издание. </a:t>
            </a:r>
            <a:r>
              <a:rPr lang="ru-RU" sz="2400" dirty="0" err="1" smtClean="0"/>
              <a:t>Алматы</a:t>
            </a:r>
            <a:r>
              <a:rPr lang="ru-RU" sz="2400" dirty="0" smtClean="0"/>
              <a:t>: Изд-во «БАУР», 2005.</a:t>
            </a:r>
            <a:endParaRPr lang="en-US" sz="2400" dirty="0" smtClean="0"/>
          </a:p>
          <a:p>
            <a:pPr lvl="0"/>
            <a:r>
              <a:rPr lang="kk-KZ" sz="2400" dirty="0" smtClean="0"/>
              <a:t>Сарыбаева И.С. Әлеуметтік жұмыстың әдістері мен технологиялары: Оқу құралы. Қазақ университеті, Алматы 2013ж.</a:t>
            </a:r>
            <a:endParaRPr lang="en-US" sz="2400" dirty="0" smtClean="0"/>
          </a:p>
          <a:p>
            <a:pPr lvl="0"/>
            <a:r>
              <a:rPr lang="ru-RU" sz="2400" dirty="0" smtClean="0"/>
              <a:t>Технологии социальной работы: Учебник / Под общ. ред. проф. Е.И. </a:t>
            </a:r>
            <a:r>
              <a:rPr lang="ru-RU" sz="2400" dirty="0" err="1" smtClean="0"/>
              <a:t>Холостовой</a:t>
            </a:r>
            <a:r>
              <a:rPr lang="ru-RU" sz="2400" dirty="0" smtClean="0"/>
              <a:t>. - М.: ИНФРА-М, 2001 </a:t>
            </a:r>
            <a:r>
              <a:rPr lang="ru-RU" sz="2400" dirty="0" smtClean="0">
                <a:hlinkClick r:id="rId4"/>
              </a:rPr>
              <a:t>http://uchu2006.narod.ru/sozrab.html</a:t>
            </a:r>
            <a:endParaRPr lang="en-US" sz="2400" dirty="0" smtClean="0"/>
          </a:p>
          <a:p>
            <a:pPr lvl="0"/>
            <a:r>
              <a:rPr lang="ru-RU" sz="2400" dirty="0" smtClean="0"/>
              <a:t>Социальное обслуживание в системе социальной защиты населения : учеб. пособие: [для вузов по специальности "Соц. работа"] / М. Г. </a:t>
            </a:r>
            <a:r>
              <a:rPr lang="ru-RU" sz="2400" dirty="0" err="1" smtClean="0"/>
              <a:t>Солнышкина</a:t>
            </a:r>
            <a:r>
              <a:rPr lang="ru-RU" sz="2400" dirty="0" smtClean="0"/>
              <a:t> ; </a:t>
            </a:r>
            <a:r>
              <a:rPr lang="ru-RU" sz="2400" dirty="0" err="1" smtClean="0"/>
              <a:t>Междунар</a:t>
            </a:r>
            <a:r>
              <a:rPr lang="ru-RU" sz="2400" dirty="0" smtClean="0"/>
              <a:t>. ун-т природы, о-ва и человека "Дубна", Каф. соц. работы. - Дубна : </a:t>
            </a:r>
            <a:r>
              <a:rPr lang="ru-RU" sz="2400" dirty="0" err="1" smtClean="0"/>
              <a:t>Междунар</a:t>
            </a:r>
            <a:r>
              <a:rPr lang="ru-RU" sz="2400" dirty="0" smtClean="0"/>
              <a:t>. ун-т "Дубна", 2005. - 183 с.</a:t>
            </a:r>
            <a:endParaRPr lang="en-US" sz="2400" dirty="0" smtClean="0"/>
          </a:p>
          <a:p>
            <a:pPr lvl="0"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400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931231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292</Words>
  <Application>Microsoft Office PowerPoint</Application>
  <PresentationFormat>Экран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  « Әлеуметтік жұмыста  зерттеу  әдістері»  пәні бойынша Midterm Exam бағдарламасы  </vt:lpstr>
      <vt:lpstr>  «Әлеуметтік жұмыстың әдістері мен технологиясы» пәні бойынша Midterm Exam бағдарламасы  </vt:lpstr>
      <vt:lpstr>Қосымша 1</vt:lpstr>
      <vt:lpstr>Баға қою критерилері</vt:lpstr>
      <vt:lpstr>Емтиханда қамтылатын тақырыптар:  </vt:lpstr>
      <vt:lpstr>Ұсынылатын әдебиеттер тізімі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ПРИМЕРЫ РАЗРАБОТКИ  Midterm Exam</dc:title>
  <dc:creator>RePack by SPecialiST</dc:creator>
  <cp:lastModifiedBy>Дархан</cp:lastModifiedBy>
  <cp:revision>115</cp:revision>
  <dcterms:created xsi:type="dcterms:W3CDTF">2014-09-14T14:14:55Z</dcterms:created>
  <dcterms:modified xsi:type="dcterms:W3CDTF">2015-09-20T08:32:19Z</dcterms:modified>
</cp:coreProperties>
</file>